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7" r:id="rId3"/>
    <p:sldId id="260" r:id="rId4"/>
    <p:sldId id="274" r:id="rId5"/>
    <p:sldId id="266" r:id="rId6"/>
    <p:sldId id="271" r:id="rId7"/>
    <p:sldId id="270" r:id="rId8"/>
    <p:sldId id="273" r:id="rId9"/>
    <p:sldId id="272" r:id="rId10"/>
    <p:sldId id="275" r:id="rId11"/>
    <p:sldId id="276" r:id="rId12"/>
    <p:sldId id="293" r:id="rId13"/>
    <p:sldId id="292" r:id="rId14"/>
    <p:sldId id="265" r:id="rId15"/>
    <p:sldId id="295" r:id="rId16"/>
    <p:sldId id="279" r:id="rId17"/>
    <p:sldId id="277" r:id="rId18"/>
    <p:sldId id="262" r:id="rId19"/>
    <p:sldId id="294" r:id="rId20"/>
    <p:sldId id="288" r:id="rId21"/>
    <p:sldId id="284" r:id="rId22"/>
    <p:sldId id="303" r:id="rId23"/>
    <p:sldId id="297" r:id="rId24"/>
    <p:sldId id="304" r:id="rId25"/>
    <p:sldId id="305" r:id="rId26"/>
    <p:sldId id="300" r:id="rId27"/>
    <p:sldId id="301" r:id="rId28"/>
    <p:sldId id="296" r:id="rId29"/>
  </p:sldIdLst>
  <p:sldSz cx="6858000" cy="9906000" type="A4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E1"/>
    <a:srgbClr val="FFFFBD"/>
    <a:srgbClr val="BCE6BD"/>
    <a:srgbClr val="008A00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3735" autoAdjust="0"/>
  </p:normalViewPr>
  <p:slideViewPr>
    <p:cSldViewPr>
      <p:cViewPr varScale="1">
        <p:scale>
          <a:sx n="51" d="100"/>
          <a:sy n="51" d="100"/>
        </p:scale>
        <p:origin x="2658" y="72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EA26CF3-55FF-467F-9BE9-C9BEFEF456D4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1A9E12-E3F7-41BA-8237-082126A49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E440D7-1AF5-4F21-93BC-7604DB2AAA1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67BC-F0EC-416D-83FF-CCD8E9C23239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952FE-2D73-4A2D-AA79-91BB5DF4B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83237-468D-4E95-87AB-3B430358CA23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B504-6B29-496B-9D8D-3E792EAEB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60BB-4413-4456-ABDB-EE9AA4D6CAE6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4A769-7919-4518-BCA5-D6C58B959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80527-1038-4379-86CA-6BA058F230EF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EAFDA-2FA8-49E4-9E38-F85EA46D2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BA7B1-D95C-4AA2-8C4D-0C205F5F1DC9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DC12-0B88-4E8D-98BE-ACB255242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0DB55-1A68-46D6-8340-088EB3DD14D1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26848-7777-42A7-B311-CA76E3112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2EA5C-4F68-44F2-B31B-CC43354FC15B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8F799-926E-4D6B-B242-B07F1B3E8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6809-178A-453F-B0F8-EE1786BC3409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2BF5B-35DB-438A-8455-8E7CB63EE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5C1EC-6B29-43CB-B954-97A09E10BB00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C8D81-20BF-4303-B814-737E233F9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EA447-735C-4BA2-83DF-5D8EE498766D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19731-BB79-44FF-BBAF-FF33C9121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F1F6-C069-475C-AF64-A6C17D30B132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479E-E2B3-4D02-940C-28AB8CCA8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96875"/>
            <a:ext cx="6172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ED35E1-E713-43F2-9CD0-FFD5BCA469E4}" type="datetimeFigureOut">
              <a:rPr lang="ru-RU"/>
              <a:pPr>
                <a:defRPr/>
              </a:pPr>
              <a:t>04.08.2022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552CA1-70BF-4056-89F8-13C3298B1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jpe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1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4"/>
          <p:cNvPicPr>
            <a:picLocks noChangeAspect="1"/>
          </p:cNvPicPr>
          <p:nvPr/>
        </p:nvPicPr>
        <p:blipFill>
          <a:blip r:embed="rId2"/>
          <a:srcRect l="52579" r="8617"/>
          <a:stretch>
            <a:fillRect/>
          </a:stretch>
        </p:blipFill>
        <p:spPr bwMode="auto">
          <a:xfrm>
            <a:off x="3175" y="-15875"/>
            <a:ext cx="6854825" cy="99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6853237" cy="99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-36513" y="7256463"/>
            <a:ext cx="6894513" cy="264953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2439" y="7689304"/>
            <a:ext cx="6154913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2278" y="7113240"/>
            <a:ext cx="32800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  <a:cs typeface="+mn-cs"/>
              </a:rPr>
              <a:t>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6364" y="9275221"/>
            <a:ext cx="1051891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2022</a:t>
            </a:r>
          </a:p>
        </p:txBody>
      </p:sp>
      <p:pic>
        <p:nvPicPr>
          <p:cNvPr id="14344" name="Рисунок 2"/>
          <p:cNvPicPr preferRelativeResize="0">
            <a:picLocks/>
          </p:cNvPicPr>
          <p:nvPr/>
        </p:nvPicPr>
        <p:blipFill>
          <a:blip r:embed="rId4"/>
          <a:srcRect l="751" r="2" b="-90"/>
          <a:stretch>
            <a:fillRect/>
          </a:stretch>
        </p:blipFill>
        <p:spPr bwMode="auto">
          <a:xfrm>
            <a:off x="-36513" y="57150"/>
            <a:ext cx="124618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Box 7"/>
          <p:cNvSpPr txBox="1">
            <a:spLocks noChangeArrowheads="1"/>
          </p:cNvSpPr>
          <p:nvPr/>
        </p:nvSpPr>
        <p:spPr bwMode="auto">
          <a:xfrm>
            <a:off x="1068388" y="444500"/>
            <a:ext cx="23733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АРМИЯ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75" y="9017000"/>
            <a:ext cx="68548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Б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оевой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а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рмейский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р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езерв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С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траны</a:t>
            </a:r>
          </a:p>
        </p:txBody>
      </p:sp>
      <p:pic>
        <p:nvPicPr>
          <p:cNvPr id="14347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981075" y="1423988"/>
            <a:ext cx="489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</a:rPr>
              <a:t>команда вежливых людей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 Москве непривитых студентов перестанут допускать к очным занятиям | Общая  Газета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268760" y="200472"/>
            <a:ext cx="53371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D:\документы\медиа\13.07\skshu_kavkaz_2020_19.09.2020_1200_3-881x523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4118" y="3477176"/>
            <a:ext cx="4392994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D:\документы\медиа\13.07\wr-960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079360" y="6753200"/>
            <a:ext cx="459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Группа 189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24582" name="Группа 190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2476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76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Группа 191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482975" y="438150"/>
            <a:ext cx="14041438" cy="4586288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544549">
            <a:off x="214313" y="712788"/>
            <a:ext cx="6962775" cy="4646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возможность пройти подготовку, переподготовку или повышение квалификации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cs typeface="+mn-cs"/>
              </a:rPr>
              <a:t>35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вузах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Минобороны России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По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cs typeface="+mn-cs"/>
              </a:rPr>
              <a:t>159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гражданским специальностям и профессиям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prstClr val="black"/>
              </a:solidFill>
              <a:latin typeface="a_StamperRg&amp;Bt" panose="040F0703050807070607" pitchFamily="82" charset="-52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54375" y="5832475"/>
            <a:ext cx="14041438" cy="31210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-4763" y="6370638"/>
            <a:ext cx="6964363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совершенствование навыков владения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иностранными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языками с их носителями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 ходе совместных мероприятий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/>
          </p:cNvPicPr>
          <p:nvPr/>
        </p:nvPicPr>
        <p:blipFill rotWithShape="1">
          <a:blip r:embed="rId2"/>
          <a:srcRect l="10638" t="3888" r="3750" b="9815"/>
          <a:stretch/>
        </p:blipFill>
        <p:spPr>
          <a:xfrm>
            <a:off x="2061368" y="6753200"/>
            <a:ext cx="4680000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 descr="D:\документы\медиа\13.07\scale_1200 (2).jpg"/>
          <p:cNvPicPr>
            <a:picLocks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16632" y="128464"/>
            <a:ext cx="4680000" cy="3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5" name="Picture 3" descr="D:\документы\медиа\13.07\unnamed (6)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449288" y="3296816"/>
            <a:ext cx="4572000" cy="336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5604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Группа 191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26632" name="Группа 192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2681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81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6633" name="Группа 193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5" name="Овал 194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838" y="479425"/>
            <a:ext cx="14041438" cy="244951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650" y="6731000"/>
            <a:ext cx="14041438" cy="24479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113" y="3470275"/>
            <a:ext cx="14041438" cy="24479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163" y="6731000"/>
            <a:ext cx="6962775" cy="2246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 sz="2800">
                <a:solidFill>
                  <a:schemeClr val="tx1"/>
                </a:solidFill>
                <a:latin typeface="a_StamperRg&amp;Bt" panose="040F0703050807070607" pitchFamily="82" charset="-5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Размещение и проживание   на полигоне в автономных полевых лагерях в соответствии с лучшими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мировыми стандартами</a:t>
            </a:r>
          </a:p>
        </p:txBody>
      </p:sp>
      <p:sp>
        <p:nvSpPr>
          <p:cNvPr id="10" name="Прямоугольник 9"/>
          <p:cNvSpPr/>
          <p:nvPr/>
        </p:nvSpPr>
        <p:spPr>
          <a:xfrm rot="20615497">
            <a:off x="-122238" y="979488"/>
            <a:ext cx="6935788" cy="1512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ГОСУДАРСТВЕННЫЕ ГАРАНТИИ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БЕСПЛАТНОГО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ОКАЗАНИЯ МЕДИЦИНСКОЙ ПОМОЩИ 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615497">
            <a:off x="-903288" y="4144963"/>
            <a:ext cx="8367713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 обслуживание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учреждениях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документы\медиа\13.07\wr-960 (1).jpg"/>
          <p:cNvPicPr>
            <a:picLocks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60648" y="11126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50" y="3440113"/>
            <a:ext cx="60896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>
            <a:off x="4508500" y="6259513"/>
            <a:ext cx="2089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модульный банк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60648" y="67532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653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Прямоугольник 382"/>
          <p:cNvSpPr/>
          <p:nvPr/>
        </p:nvSpPr>
        <p:spPr>
          <a:xfrm rot="20632764">
            <a:off x="-2784475" y="6805613"/>
            <a:ext cx="14041438" cy="9366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8674" name="Группа 189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28687" name="Группа 190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28867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868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8688" name="Группа 191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208338" y="1485900"/>
            <a:ext cx="14041438" cy="1366838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417888" y="4914900"/>
            <a:ext cx="14041438" cy="19431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08350" y="3011488"/>
            <a:ext cx="14041438" cy="17287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1260475" y="3154363"/>
            <a:ext cx="8912225" cy="1728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СУТОК ПРЕБЫВАНИЯ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ВОЕННЫХ СБОРАХ: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46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РУБЛЕЙ;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ДО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28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РЕГИОНА)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912813" y="5060950"/>
            <a:ext cx="8142288" cy="194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ЕДИНОВРЕМЕННАЯ ДЕНЕЖНАЯ ВЫПЛАТА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ЗАКЛЮЧЕНИИ НОВОГО КОНТРАКТА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35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69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ТЫС. РУБ.;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ОТ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17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42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ТЫС.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СРОКА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ЗАКЛЮЧЕНИЯ КОНТРАКТА)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319338" y="1622425"/>
            <a:ext cx="10988676" cy="140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СУТОК ПРЕБЫВАНИЯ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ТРЕНИРОВОЧНЫХ ЗАНЯТИЯХ: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5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ТЫС. РУБ.;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ТЫС. РУБ. 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32764">
            <a:off x="-2393950" y="7766050"/>
            <a:ext cx="14041438" cy="140335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15497">
            <a:off x="-212725" y="7043738"/>
            <a:ext cx="6800850" cy="1044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проведении занятий и сборов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сохраняется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рабочее место 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заработная плата</a:t>
            </a:r>
          </a:p>
        </p:txBody>
      </p:sp>
      <p:sp>
        <p:nvSpPr>
          <p:cNvPr id="373" name="Прямоугольник 372"/>
          <p:cNvSpPr/>
          <p:nvPr/>
        </p:nvSpPr>
        <p:spPr>
          <a:xfrm rot="20615497">
            <a:off x="-36513" y="8159750"/>
            <a:ext cx="6800851" cy="1330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предприятию, с которого резервист направляется на сборы (занятия),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компенсируются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финансовые затраты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весь период его привлечения (задействования)</a:t>
            </a:r>
          </a:p>
        </p:txBody>
      </p:sp>
      <p:sp>
        <p:nvSpPr>
          <p:cNvPr id="374" name="Прямоугольник 373"/>
          <p:cNvSpPr/>
          <p:nvPr/>
        </p:nvSpPr>
        <p:spPr>
          <a:xfrm rot="20632764">
            <a:off x="-3465513" y="341313"/>
            <a:ext cx="14041438" cy="10810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5" name="Прямоугольник 374"/>
          <p:cNvSpPr/>
          <p:nvPr/>
        </p:nvSpPr>
        <p:spPr>
          <a:xfrm rot="20615497">
            <a:off x="-2541588" y="533400"/>
            <a:ext cx="10987088" cy="1079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Пребывание В резерве: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ТЫС. РУБ.;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ТЫС. РУБ. </a:t>
            </a:r>
          </a:p>
        </p:txBody>
      </p:sp>
      <p:pic>
        <p:nvPicPr>
          <p:cNvPr id="28686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7413" y="1716088"/>
            <a:ext cx="9729787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7825" y="301625"/>
            <a:ext cx="5829300" cy="728663"/>
          </a:xfrm>
          <a:prstGeom prst="rect">
            <a:avLst/>
          </a:prstGeom>
        </p:spPr>
        <p:txBody>
          <a:bodyPr lIns="125776" tIns="62888" rIns="125776" bIns="62888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dirty="0">
                <a:latin typeface="a_StamperRg&amp;Bt" panose="040F0703050807070607" pitchFamily="82" charset="-52"/>
              </a:rPr>
              <a:t>снаряжение</a:t>
            </a:r>
          </a:p>
        </p:txBody>
      </p:sp>
      <p:pic>
        <p:nvPicPr>
          <p:cNvPr id="21" name="Объект 6" descr="https://cont.ws/uploads/pic/2016/12/1.jpe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99005" y="1016072"/>
            <a:ext cx="6354331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22" name="Объект 5" descr="https://avatars.mds.yandex.net/get-pdb/1871629/d2188b4d-f043-4ee7-ab4c-137434014006/s800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16632" y="5408755"/>
            <a:ext cx="6350995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3072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Группа 202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1763" name="Группа 203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1943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944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1764" name="Группа 204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6" name="Овал 205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5625" y="376238"/>
            <a:ext cx="5829300" cy="7286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latin typeface="a_StamperRg&amp;Bt" panose="040F0703050807070607" pitchFamily="82" charset="-52"/>
              </a:rPr>
              <a:t>оружие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" y="2566988"/>
            <a:ext cx="322738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 descr="Дуб"/>
          <p:cNvSpPr txBox="1">
            <a:spLocks noChangeArrowheads="1"/>
          </p:cNvSpPr>
          <p:nvPr/>
        </p:nvSpPr>
        <p:spPr bwMode="auto">
          <a:xfrm>
            <a:off x="2006600" y="1312863"/>
            <a:ext cx="2878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5,45-мм автомат 6П67 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1754188" y="5308600"/>
            <a:ext cx="35433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 descr="Дуб"/>
          <p:cNvSpPr txBox="1">
            <a:spLocks noChangeArrowheads="1"/>
          </p:cNvSpPr>
          <p:nvPr/>
        </p:nvSpPr>
        <p:spPr bwMode="auto">
          <a:xfrm>
            <a:off x="2006600" y="4537075"/>
            <a:ext cx="287813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  <a:cs typeface="+mn-cs"/>
              </a:rPr>
              <a:t>7,62-мм ПКПМ «Печенег»</a:t>
            </a:r>
          </a:p>
        </p:txBody>
      </p:sp>
      <p:pic>
        <p:nvPicPr>
          <p:cNvPr id="31751" name="Picture 2" descr="1-1"/>
          <p:cNvPicPr>
            <a:picLocks noChangeAspect="1" noChangeArrowheads="1"/>
          </p:cNvPicPr>
          <p:nvPr/>
        </p:nvPicPr>
        <p:blipFill>
          <a:blip r:embed="rId7">
            <a:lum bright="20000" contrast="22000"/>
          </a:blip>
          <a:srcRect/>
          <a:stretch>
            <a:fillRect/>
          </a:stretch>
        </p:blipFill>
        <p:spPr bwMode="auto">
          <a:xfrm>
            <a:off x="4356100" y="2700338"/>
            <a:ext cx="1239838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Выноска 1 (с границей) 13"/>
          <p:cNvSpPr>
            <a:spLocks/>
          </p:cNvSpPr>
          <p:nvPr/>
        </p:nvSpPr>
        <p:spPr>
          <a:xfrm rot="16200000">
            <a:off x="2898775" y="1643063"/>
            <a:ext cx="439737" cy="1233488"/>
          </a:xfrm>
          <a:prstGeom prst="accentCallout1">
            <a:avLst>
              <a:gd name="adj1" fmla="val 46735"/>
              <a:gd name="adj2" fmla="val -8333"/>
              <a:gd name="adj3" fmla="val 18682"/>
              <a:gd name="adj4" fmla="val -77916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Ночной монокуляр 1ПН138 </a:t>
            </a:r>
          </a:p>
        </p:txBody>
      </p:sp>
      <p:sp>
        <p:nvSpPr>
          <p:cNvPr id="15" name="Выноска 1 (с границей) 14"/>
          <p:cNvSpPr>
            <a:spLocks/>
          </p:cNvSpPr>
          <p:nvPr/>
        </p:nvSpPr>
        <p:spPr>
          <a:xfrm rot="16200000">
            <a:off x="1130300" y="1282700"/>
            <a:ext cx="439738" cy="1747838"/>
          </a:xfrm>
          <a:prstGeom prst="accentCallout1">
            <a:avLst>
              <a:gd name="adj1" fmla="val 46735"/>
              <a:gd name="adj2" fmla="val -8333"/>
              <a:gd name="adj3" fmla="val 79292"/>
              <a:gd name="adj4" fmla="val -71654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Прицел </a:t>
            </a:r>
            <a:r>
              <a:rPr lang="ru-RU" sz="1050" dirty="0" err="1">
                <a:solidFill>
                  <a:schemeClr val="tx1"/>
                </a:solidFill>
                <a:latin typeface="a_StamperRg&amp;Bt" panose="040F0703050807070607" pitchFamily="82" charset="-52"/>
              </a:rPr>
              <a:t>коллиматорный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1П87</a:t>
            </a:r>
          </a:p>
        </p:txBody>
      </p:sp>
      <p:sp>
        <p:nvSpPr>
          <p:cNvPr id="16" name="Выноска 1 (с границей) 15"/>
          <p:cNvSpPr>
            <a:spLocks/>
          </p:cNvSpPr>
          <p:nvPr/>
        </p:nvSpPr>
        <p:spPr>
          <a:xfrm>
            <a:off x="3336925" y="3497263"/>
            <a:ext cx="1930400" cy="623887"/>
          </a:xfrm>
          <a:prstGeom prst="accentCallout1">
            <a:avLst>
              <a:gd name="adj1" fmla="val 46735"/>
              <a:gd name="adj2" fmla="val -8333"/>
              <a:gd name="adj3" fmla="val 37845"/>
              <a:gd name="adj4" fmla="val -39833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5,45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450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sp>
        <p:nvSpPr>
          <p:cNvPr id="17" name="Выноска 1 (с границей) 16"/>
          <p:cNvSpPr>
            <a:spLocks/>
          </p:cNvSpPr>
          <p:nvPr/>
        </p:nvSpPr>
        <p:spPr>
          <a:xfrm>
            <a:off x="4606925" y="2106613"/>
            <a:ext cx="1473200" cy="496887"/>
          </a:xfrm>
          <a:prstGeom prst="accentCallout1">
            <a:avLst>
              <a:gd name="adj1" fmla="val 64267"/>
              <a:gd name="adj2" fmla="val 96998"/>
              <a:gd name="adj3" fmla="val 159514"/>
              <a:gd name="adj4" fmla="val 1837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Нож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боевой (штык-нож) 6Х9</a:t>
            </a:r>
          </a:p>
        </p:txBody>
      </p:sp>
      <p:sp>
        <p:nvSpPr>
          <p:cNvPr id="18" name="Выноска 1 (с границей) 17"/>
          <p:cNvSpPr>
            <a:spLocks/>
          </p:cNvSpPr>
          <p:nvPr/>
        </p:nvSpPr>
        <p:spPr>
          <a:xfrm rot="16200000">
            <a:off x="844550" y="4329113"/>
            <a:ext cx="542925" cy="2000250"/>
          </a:xfrm>
          <a:prstGeom prst="accentCallout1">
            <a:avLst>
              <a:gd name="adj1" fmla="val 68230"/>
              <a:gd name="adj2" fmla="val -5202"/>
              <a:gd name="adj3" fmla="val 116856"/>
              <a:gd name="adj4" fmla="val -3416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РПК</a:t>
            </a:r>
          </a:p>
        </p:txBody>
      </p:sp>
      <p:sp>
        <p:nvSpPr>
          <p:cNvPr id="19" name="Выноска 1 (с границей) 18"/>
          <p:cNvSpPr>
            <a:spLocks/>
          </p:cNvSpPr>
          <p:nvPr/>
        </p:nvSpPr>
        <p:spPr>
          <a:xfrm>
            <a:off x="4741863" y="5992813"/>
            <a:ext cx="1744662" cy="623887"/>
          </a:xfrm>
          <a:prstGeom prst="accentCallout1">
            <a:avLst>
              <a:gd name="adj1" fmla="val 46735"/>
              <a:gd name="adj2" fmla="val -8333"/>
              <a:gd name="adj3" fmla="val 69389"/>
              <a:gd name="adj4" fmla="val -9076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7,62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500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pic>
        <p:nvPicPr>
          <p:cNvPr id="31758" name="Picture 2" descr="D:\2015\Горшков\Показ ВВСТ\1П88-1\IMG_9806.JPG"/>
          <p:cNvPicPr>
            <a:picLocks noChangeAspect="1" noChangeArrowheads="1"/>
          </p:cNvPicPr>
          <p:nvPr/>
        </p:nvPicPr>
        <p:blipFill>
          <a:blip r:embed="rId8">
            <a:lum bright="28000" contrast="60000"/>
          </a:blip>
          <a:srcRect t="24117" b="17566"/>
          <a:stretch>
            <a:fillRect/>
          </a:stretch>
        </p:blipFill>
        <p:spPr bwMode="auto">
          <a:xfrm rot="-649789">
            <a:off x="1855788" y="8074025"/>
            <a:ext cx="12938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90613" y="8085138"/>
            <a:ext cx="4062412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 descr="Дуб"/>
          <p:cNvSpPr txBox="1">
            <a:spLocks noChangeArrowheads="1"/>
          </p:cNvSpPr>
          <p:nvPr/>
        </p:nvSpPr>
        <p:spPr bwMode="auto">
          <a:xfrm>
            <a:off x="1979613" y="7240588"/>
            <a:ext cx="28781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винтовка СВД</a:t>
            </a:r>
          </a:p>
        </p:txBody>
      </p:sp>
      <p:sp>
        <p:nvSpPr>
          <p:cNvPr id="21" name="Выноска 1 (с границей) 20"/>
          <p:cNvSpPr>
            <a:spLocks/>
          </p:cNvSpPr>
          <p:nvPr/>
        </p:nvSpPr>
        <p:spPr>
          <a:xfrm rot="16200000">
            <a:off x="727869" y="6861969"/>
            <a:ext cx="439737" cy="1895475"/>
          </a:xfrm>
          <a:prstGeom prst="accentCallout1">
            <a:avLst>
              <a:gd name="adj1" fmla="val 68230"/>
              <a:gd name="adj2" fmla="val -5202"/>
              <a:gd name="adj3" fmla="val 125521"/>
              <a:gd name="adj4" fmla="val -4130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 СВД</a:t>
            </a:r>
          </a:p>
        </p:txBody>
      </p:sp>
      <p:sp>
        <p:nvSpPr>
          <p:cNvPr id="22" name="Выноска 1 (с границей) 21"/>
          <p:cNvSpPr>
            <a:spLocks/>
          </p:cNvSpPr>
          <p:nvPr/>
        </p:nvSpPr>
        <p:spPr>
          <a:xfrm>
            <a:off x="4365625" y="8593138"/>
            <a:ext cx="1770063" cy="623887"/>
          </a:xfrm>
          <a:prstGeom prst="accentCallout1">
            <a:avLst>
              <a:gd name="adj1" fmla="val 46735"/>
              <a:gd name="adj2" fmla="val -8333"/>
              <a:gd name="adj3" fmla="val 42764"/>
              <a:gd name="adj4" fmla="val -939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5776" tIns="62888" rIns="125776" bIns="628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снайперских патронов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3213100" y="5232400"/>
            <a:ext cx="3563938" cy="4673600"/>
          </a:xfrm>
          <a:prstGeom prst="roundRect">
            <a:avLst>
              <a:gd name="adj" fmla="val 57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Impact" panose="020B0806030902050204" pitchFamily="34" charset="0"/>
            </a:endParaRPr>
          </a:p>
        </p:txBody>
      </p:sp>
      <p:pic>
        <p:nvPicPr>
          <p:cNvPr id="22" name="Picture 6" descr="Безымянный7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4620"/>
          <a:stretch/>
        </p:blipFill>
        <p:spPr bwMode="auto">
          <a:xfrm>
            <a:off x="105557" y="5232341"/>
            <a:ext cx="3035412" cy="24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2771" name="Заголовок 1"/>
          <p:cNvSpPr txBox="1">
            <a:spLocks/>
          </p:cNvSpPr>
          <p:nvPr/>
        </p:nvSpPr>
        <p:spPr bwMode="auto">
          <a:xfrm>
            <a:off x="-100013" y="301625"/>
            <a:ext cx="5829301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3600">
                <a:latin typeface="a_StamperRg&amp;Bt"/>
              </a:rPr>
              <a:t>индивидуальный рацион питания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1181" y="1359996"/>
            <a:ext cx="2835497" cy="54726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rgbClr val="00B050"/>
                </a:solidFill>
                <a:latin typeface="a_StamperRg&amp;Bt" panose="040F0703050807070607" pitchFamily="82" charset="-52"/>
              </a:rPr>
              <a:t>Индивидуальный рацион питания ВС РФ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36950" y="1435100"/>
            <a:ext cx="3297238" cy="3968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rgbClr val="0070C0"/>
                </a:solidFill>
                <a:latin typeface="a_StamperRg&amp;Bt" panose="040F0703050807070607" pitchFamily="82" charset="-52"/>
              </a:rPr>
              <a:t>Индивидуальный рацион питания  армии США</a:t>
            </a:r>
          </a:p>
        </p:txBody>
      </p:sp>
      <p:pic>
        <p:nvPicPr>
          <p:cNvPr id="32774" name="Рисунок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" y="2033588"/>
            <a:ext cx="317341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0763" y="2022475"/>
            <a:ext cx="32162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5186363" y="6691313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4 085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86363" y="7856538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4 110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86363" y="9021763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3 550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86363" y="5510213"/>
            <a:ext cx="1439862" cy="75723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4 230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7325" y="8566150"/>
            <a:ext cx="2155825" cy="121126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Impact" panose="020B0806030902050204" pitchFamily="34" charset="0"/>
              </a:rPr>
              <a:t>4 721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68971" y="640605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Великобритания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24156" y="7557340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Польша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09231" y="872820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Франция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09231" y="5232341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США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65175" y="4433888"/>
            <a:ext cx="5518150" cy="83661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dirty="0">
                <a:solidFill>
                  <a:schemeClr val="tx1"/>
                </a:solidFill>
                <a:latin typeface="a_StamperRg&amp;Bt" panose="040F0703050807070607" pitchFamily="82" charset="-52"/>
              </a:rPr>
              <a:t>Сравнение энергетической ценности рационов питания, (ккал)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07987" y="8862910"/>
            <a:ext cx="804989" cy="5545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en-US" sz="9600" dirty="0">
                <a:ln w="317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KaiTi" pitchFamily="49" charset="-122"/>
                <a:cs typeface="Times New Roman" pitchFamily="18" charset="0"/>
              </a:rPr>
              <a:t>&gt;</a:t>
            </a:r>
            <a:endParaRPr lang="ru-RU" sz="96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63" y="6691313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63" y="7856538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7563" y="9021763"/>
            <a:ext cx="1439862" cy="7556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1,3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57563" y="5510213"/>
            <a:ext cx="1439862" cy="75723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1,1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-289354" y="8030665"/>
            <a:ext cx="3214298" cy="37871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Российская </a:t>
            </a:r>
          </a:p>
          <a:p>
            <a:pPr marL="0" lvl="1" algn="ctr">
              <a:defRPr/>
            </a:pPr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Федерация</a:t>
            </a:r>
            <a:endParaRPr lang="ru-RU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pic>
        <p:nvPicPr>
          <p:cNvPr id="32792" name="Рисунок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Группа 187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3800" name="Группа 188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3980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981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01" name="Группа 189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79838" y="479425"/>
            <a:ext cx="14041438" cy="244951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62325" y="6254750"/>
            <a:ext cx="14041438" cy="29337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406775" y="3308350"/>
            <a:ext cx="14041438" cy="226695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65138" y="3762375"/>
            <a:ext cx="7623176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Назначение питания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верхним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границам норм потребления основных пищевых веществ и энергии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123825" y="7038975"/>
            <a:ext cx="7040563" cy="1512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продуманное сочетание состава и калорийности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продовольственного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пайка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 свежих и консервированных продуктов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27013" y="1077913"/>
            <a:ext cx="6935788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Оптимальное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количество приёмов пищи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зависимости от климатических условий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выполняемых задач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13.07\605511707e5c43ad0e29c9310ab44735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164988" y="7257256"/>
            <a:ext cx="4576380" cy="257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396" y="80929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 rot="20632764">
            <a:off x="-2917825" y="1477963"/>
            <a:ext cx="14041438" cy="662781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15497">
            <a:off x="-287338" y="4057650"/>
            <a:ext cx="7324726" cy="1512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2021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году команда вежливых людей объявила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набор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граждан для заключения Контракта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пребываниИ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мобилизационном людском резерве</a:t>
            </a:r>
          </a:p>
        </p:txBody>
      </p:sp>
      <p:pic>
        <p:nvPicPr>
          <p:cNvPr id="15365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медиа\13.07\KMO_160251_00150_1_t218_225357.jpg"/>
          <p:cNvPicPr>
            <a:picLocks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88852" y="128464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3" name="Picture 3" descr="D:\документы\медиа\13.07\tsvo_1.jpg"/>
          <p:cNvPicPr>
            <a:picLocks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83322" y="675397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4" name="Picture 4" descr="D:\документы\медиа\13.07\f_c2RlbGFub3VuYXMucnUvdXBsb2Fkcy84LzMvODMyMTUzNTM4Nzk1OV9vcmlnLmpwZWc_X19pZD0xMTEyODc=.jpeg"/>
          <p:cNvPicPr>
            <a:picLocks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150197" y="34410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482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окументы\медиа\13.07\тир\tir6-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142160" y="2216696"/>
            <a:ext cx="2527200" cy="148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4" name="Picture 2" descr="C:\Users\ab2213\Desktop\КАРТИНКИ\14 (14)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6058" t="26401" r="17791"/>
          <a:stretch/>
        </p:blipFill>
        <p:spPr bwMode="auto">
          <a:xfrm>
            <a:off x="3933056" y="5357529"/>
            <a:ext cx="2770459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Picture 2" descr="D:\документы\медиа\13.07\sud-ostavil-v-stroju-efrejtora-pokatavshegosja-pjanym-na-bmp-po-ajeroportu-volgograda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916379" y="7833849"/>
            <a:ext cx="2752981" cy="165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35844" name="Группа 197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5858" name="Группа 199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6038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039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5859" name="Группа 200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2" name="Овал 201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0025"/>
            <a:ext cx="6172200" cy="7397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>
                <a:latin typeface="a_StamperRg&amp;Bt" panose="040F0703050807070607" pitchFamily="82" charset="-52"/>
              </a:rPr>
              <a:t>БОЕВАЯ ПОДГОТОВКА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>
                <a:latin typeface="+mn-lt"/>
              </a:rPr>
              <a:t>расход боеприпасов</a:t>
            </a:r>
          </a:p>
        </p:txBody>
      </p:sp>
      <p:pic>
        <p:nvPicPr>
          <p:cNvPr id="1026" name="Picture 2" descr="C:\Users\ab2609.S\Desktop\Буклет по резервистам\для буклета ВЕЖЛИВЫЙ РАТНИК\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116632" y="1066152"/>
            <a:ext cx="2448272" cy="145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xtLst/>
        </p:spPr>
      </p:pic>
      <p:sp>
        <p:nvSpPr>
          <p:cNvPr id="9" name="TextBox 8"/>
          <p:cNvSpPr txBox="1"/>
          <p:nvPr/>
        </p:nvSpPr>
        <p:spPr>
          <a:xfrm>
            <a:off x="2547938" y="4113213"/>
            <a:ext cx="4370387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    </a:t>
            </a:r>
            <a:r>
              <a:rPr lang="ru-RU" sz="2000" b="1" dirty="0">
                <a:latin typeface="+mn-lt"/>
                <a:cs typeface="+mn-cs"/>
              </a:rPr>
              <a:t>Вооружение БМП (БМД)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100 выстрелов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263" y="7085013"/>
            <a:ext cx="5919787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_StamperRg&amp;Bt" panose="040F0703050807070607" pitchFamily="82" charset="-52"/>
                <a:cs typeface="+mn-cs"/>
              </a:rPr>
              <a:t>Вождение боевых машин и автомобилей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FF0000"/>
                </a:solidFill>
                <a:latin typeface="Arial Black" pitchFamily="34" charset="0"/>
                <a:cs typeface="+mn-cs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30 – 40 километров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1113" y="5700713"/>
            <a:ext cx="4097338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Вооружение танков </a:t>
            </a:r>
            <a:endParaRPr lang="ru-RU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15 </a:t>
            </a:r>
            <a:r>
              <a:rPr lang="ru-RU" sz="3400" dirty="0" err="1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выстрелОВ</a:t>
            </a:r>
            <a:endParaRPr lang="ru-RU" sz="3400" dirty="0">
              <a:solidFill>
                <a:srgbClr val="FF0000"/>
              </a:solidFill>
              <a:latin typeface="a_StamperRg&amp;Bt" panose="040F0703050807070607" pitchFamily="82" charset="-52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Arial Black" pitchFamily="34" charset="0"/>
                <a:cs typeface="+mn-cs"/>
              </a:rPr>
              <a:t>штатным снарядом</a:t>
            </a:r>
            <a:endParaRPr lang="ru-RU" sz="1400" dirty="0">
              <a:solidFill>
                <a:srgbClr val="FF00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1030" name="Picture 6" descr="C:\Users\ab2609.S\Desktop\Буклет по резервистам\для буклета ВЕЖЛИВЫЙ РАТНИК\russian_apmy.ipg_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116632" y="4035314"/>
            <a:ext cx="2452729" cy="158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116632" y="7865638"/>
            <a:ext cx="255606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94" name="TextBox 193"/>
          <p:cNvSpPr txBox="1"/>
          <p:nvPr/>
        </p:nvSpPr>
        <p:spPr>
          <a:xfrm>
            <a:off x="2393950" y="992188"/>
            <a:ext cx="4464050" cy="1262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Стрелковое оружие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&gt;600</a:t>
            </a:r>
            <a:r>
              <a:rPr lang="ru-RU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 патронов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_StamperRg&amp;Bt" panose="040F0703050807070607" pitchFamily="82" charset="-52"/>
                <a:cs typeface="+mn-cs"/>
              </a:rPr>
              <a:t>БЕСПЛАТНО</a:t>
            </a:r>
          </a:p>
        </p:txBody>
      </p:sp>
      <p:sp>
        <p:nvSpPr>
          <p:cNvPr id="35853" name="TextBox 194"/>
          <p:cNvSpPr txBox="1">
            <a:spLocks noChangeArrowheads="1"/>
          </p:cNvSpPr>
          <p:nvPr/>
        </p:nvSpPr>
        <p:spPr bwMode="auto">
          <a:xfrm>
            <a:off x="0" y="2649538"/>
            <a:ext cx="402748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latin typeface="a_StamperRg&amp;Bt"/>
              </a:rPr>
              <a:t>Для сравнения</a:t>
            </a:r>
          </a:p>
          <a:p>
            <a:pPr algn="ctr"/>
            <a:r>
              <a:rPr lang="ru-RU" sz="1600" b="1">
                <a:latin typeface="a_StamperRg&amp;Bt"/>
              </a:rPr>
              <a:t>В обычном стрелковом тире </a:t>
            </a:r>
          </a:p>
          <a:p>
            <a:pPr algn="ctr"/>
            <a:r>
              <a:rPr lang="ru-RU" sz="2000" b="1">
                <a:solidFill>
                  <a:srgbClr val="FF0000"/>
                </a:solidFill>
                <a:latin typeface="a_StamperRg&amp;Bt"/>
              </a:rPr>
              <a:t>42 тыс. руб</a:t>
            </a:r>
            <a:r>
              <a:rPr lang="ru-RU" sz="1600" b="1">
                <a:solidFill>
                  <a:srgbClr val="FF0000"/>
                </a:solidFill>
                <a:latin typeface="a_StamperRg&amp;Bt"/>
              </a:rPr>
              <a:t>.</a:t>
            </a:r>
          </a:p>
        </p:txBody>
      </p:sp>
      <p:grpSp>
        <p:nvGrpSpPr>
          <p:cNvPr id="35854" name="Группа 5"/>
          <p:cNvGrpSpPr>
            <a:grpSpLocks/>
          </p:cNvGrpSpPr>
          <p:nvPr/>
        </p:nvGrpSpPr>
        <p:grpSpPr bwMode="auto">
          <a:xfrm>
            <a:off x="746125" y="3046413"/>
            <a:ext cx="379413" cy="600075"/>
            <a:chOff x="-3339752" y="5346206"/>
            <a:chExt cx="379150" cy="599420"/>
          </a:xfrm>
        </p:grpSpPr>
        <p:sp>
          <p:nvSpPr>
            <p:cNvPr id="35856" name="Прямоугольник 4"/>
            <p:cNvSpPr>
              <a:spLocks noChangeArrowheads="1"/>
            </p:cNvSpPr>
            <p:nvPr/>
          </p:nvSpPr>
          <p:spPr bwMode="auto">
            <a:xfrm>
              <a:off x="-3339752" y="5346206"/>
              <a:ext cx="36580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35857" name="Прямоугольник 196"/>
            <p:cNvSpPr>
              <a:spLocks noChangeArrowheads="1"/>
            </p:cNvSpPr>
            <p:nvPr/>
          </p:nvSpPr>
          <p:spPr bwMode="auto">
            <a:xfrm>
              <a:off x="-3326408" y="5422406"/>
              <a:ext cx="36580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35855" name="TextBox 198"/>
          <p:cNvSpPr txBox="1">
            <a:spLocks noChangeArrowheads="1"/>
          </p:cNvSpPr>
          <p:nvPr/>
        </p:nvSpPr>
        <p:spPr bwMode="auto">
          <a:xfrm>
            <a:off x="576263" y="3759200"/>
            <a:ext cx="5503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latin typeface="a_StamperRg&amp;Bt"/>
              </a:rPr>
              <a:t>Стрельба из вооружения боевых машин</a:t>
            </a:r>
            <a:endParaRPr lang="ru-RU" sz="1600" b="1">
              <a:solidFill>
                <a:srgbClr val="FF0000"/>
              </a:solidFill>
              <a:latin typeface="a_StamperRg&amp;B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/>
          <p:cNvPicPr>
            <a:picLocks noChangeAspect="1" noChangeArrowheads="1"/>
          </p:cNvPicPr>
          <p:nvPr/>
        </p:nvPicPr>
        <p:blipFill>
          <a:blip r:embed="rId2"/>
          <a:srcRect l="2921" r="61317" b="12250"/>
          <a:stretch>
            <a:fillRect/>
          </a:stretch>
        </p:blipFill>
        <p:spPr bwMode="auto">
          <a:xfrm>
            <a:off x="5232400" y="6961188"/>
            <a:ext cx="136525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3463" y="7083425"/>
            <a:ext cx="131127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7100" y="7065963"/>
            <a:ext cx="1255713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75" y="7099300"/>
            <a:ext cx="142398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0"/>
          <p:cNvPicPr>
            <a:picLocks noChangeAspect="1" noChangeArrowheads="1"/>
          </p:cNvPicPr>
          <p:nvPr/>
        </p:nvPicPr>
        <p:blipFill>
          <a:blip r:embed="rId6"/>
          <a:srcRect l="27454" t="24013" r="67682" b="51111"/>
          <a:stretch>
            <a:fillRect/>
          </a:stretch>
        </p:blipFill>
        <p:spPr bwMode="auto">
          <a:xfrm>
            <a:off x="5013325" y="2190750"/>
            <a:ext cx="1330325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1"/>
          <p:cNvPicPr>
            <a:picLocks noChangeAspect="1" noChangeArrowheads="1"/>
          </p:cNvPicPr>
          <p:nvPr/>
        </p:nvPicPr>
        <p:blipFill>
          <a:blip r:embed="rId7"/>
          <a:srcRect l="27875" t="27052" r="67531" b="50175"/>
          <a:stretch>
            <a:fillRect/>
          </a:stretch>
        </p:blipFill>
        <p:spPr bwMode="auto">
          <a:xfrm>
            <a:off x="3805238" y="2193925"/>
            <a:ext cx="140017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8"/>
          <a:srcRect l="12152" t="26807" r="80750" b="38252"/>
          <a:stretch>
            <a:fillRect/>
          </a:stretch>
        </p:blipFill>
        <p:spPr bwMode="auto">
          <a:xfrm>
            <a:off x="1628775" y="2216150"/>
            <a:ext cx="15176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3375" y="2028825"/>
            <a:ext cx="1420813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Заголовок 1"/>
          <p:cNvSpPr txBox="1">
            <a:spLocks/>
          </p:cNvSpPr>
          <p:nvPr/>
        </p:nvSpPr>
        <p:spPr bwMode="auto">
          <a:xfrm>
            <a:off x="363538" y="266700"/>
            <a:ext cx="58293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800">
                <a:latin typeface="a_StamperRg&amp;Bt"/>
              </a:rPr>
              <a:t>Государственные </a:t>
            </a:r>
            <a:br>
              <a:rPr lang="ru-RU" sz="2800">
                <a:latin typeface="a_StamperRg&amp;Bt"/>
              </a:rPr>
            </a:br>
            <a:r>
              <a:rPr lang="ru-RU" sz="2800">
                <a:latin typeface="a_StamperRg&amp;Bt"/>
              </a:rPr>
              <a:t>награды</a:t>
            </a:r>
          </a:p>
        </p:txBody>
      </p:sp>
      <p:sp>
        <p:nvSpPr>
          <p:cNvPr id="36874" name="Заголовок 1"/>
          <p:cNvSpPr txBox="1">
            <a:spLocks/>
          </p:cNvSpPr>
          <p:nvPr/>
        </p:nvSpPr>
        <p:spPr bwMode="auto">
          <a:xfrm>
            <a:off x="-179388" y="1235075"/>
            <a:ext cx="2312988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суворова</a:t>
            </a:r>
          </a:p>
        </p:txBody>
      </p:sp>
      <p:sp>
        <p:nvSpPr>
          <p:cNvPr id="36875" name="Заголовок 1"/>
          <p:cNvSpPr txBox="1">
            <a:spLocks/>
          </p:cNvSpPr>
          <p:nvPr/>
        </p:nvSpPr>
        <p:spPr bwMode="auto">
          <a:xfrm>
            <a:off x="1595438" y="1235075"/>
            <a:ext cx="16891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жукова</a:t>
            </a:r>
          </a:p>
        </p:txBody>
      </p:sp>
      <p:sp>
        <p:nvSpPr>
          <p:cNvPr id="36876" name="Заголовок 1"/>
          <p:cNvSpPr txBox="1">
            <a:spLocks/>
          </p:cNvSpPr>
          <p:nvPr/>
        </p:nvSpPr>
        <p:spPr bwMode="auto">
          <a:xfrm>
            <a:off x="-171450" y="5946775"/>
            <a:ext cx="244792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"За боевые </a:t>
            </a:r>
          </a:p>
          <a:p>
            <a:pPr algn="ctr"/>
            <a:r>
              <a:rPr lang="ru-RU" sz="1500">
                <a:latin typeface="a_StamperRg&amp;Bt"/>
              </a:rPr>
              <a:t>отличия"</a:t>
            </a:r>
          </a:p>
        </p:txBody>
      </p:sp>
      <p:sp>
        <p:nvSpPr>
          <p:cNvPr id="36877" name="Заголовок 1"/>
          <p:cNvSpPr txBox="1">
            <a:spLocks/>
          </p:cNvSpPr>
          <p:nvPr/>
        </p:nvSpPr>
        <p:spPr bwMode="auto">
          <a:xfrm>
            <a:off x="1630363" y="5954713"/>
            <a:ext cx="338296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"За воинскую доблесть" </a:t>
            </a:r>
          </a:p>
          <a:p>
            <a:pPr algn="ctr"/>
            <a:r>
              <a:rPr lang="ru-RU" sz="1500">
                <a:latin typeface="a_StamperRg&amp;Bt"/>
              </a:rPr>
              <a:t>1 и 2 степени</a:t>
            </a:r>
          </a:p>
        </p:txBody>
      </p:sp>
      <p:sp>
        <p:nvSpPr>
          <p:cNvPr id="36878" name="Заголовок 1"/>
          <p:cNvSpPr txBox="1">
            <a:spLocks/>
          </p:cNvSpPr>
          <p:nvPr/>
        </p:nvSpPr>
        <p:spPr bwMode="auto">
          <a:xfrm>
            <a:off x="4608513" y="6069013"/>
            <a:ext cx="25654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</a:t>
            </a:r>
          </a:p>
          <a:p>
            <a:pPr algn="ctr"/>
            <a:r>
              <a:rPr lang="ru-RU" sz="1500">
                <a:latin typeface="a_StamperRg&amp;Bt"/>
              </a:rPr>
              <a:t>"За укрепление боевого содружества"</a:t>
            </a:r>
          </a:p>
        </p:txBody>
      </p:sp>
      <p:sp>
        <p:nvSpPr>
          <p:cNvPr id="36879" name="Заголовок 1"/>
          <p:cNvSpPr txBox="1">
            <a:spLocks/>
          </p:cNvSpPr>
          <p:nvPr/>
        </p:nvSpPr>
        <p:spPr bwMode="auto">
          <a:xfrm>
            <a:off x="2673350" y="1235075"/>
            <a:ext cx="4427538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1500">
                <a:latin typeface="a_StamperRg&amp;Bt"/>
              </a:rPr>
              <a:t>медаль ордена </a:t>
            </a:r>
          </a:p>
          <a:p>
            <a:pPr algn="ctr"/>
            <a:r>
              <a:rPr lang="ru-RU" sz="1500">
                <a:latin typeface="a_StamperRg&amp;Bt"/>
              </a:rPr>
              <a:t>"За заслуги перед Отечеством" </a:t>
            </a:r>
          </a:p>
          <a:p>
            <a:pPr algn="ctr"/>
            <a:r>
              <a:rPr lang="ru-RU" sz="1500">
                <a:latin typeface="a_StamperRg&amp;Bt"/>
              </a:rPr>
              <a:t>I и 2 степени</a:t>
            </a:r>
          </a:p>
        </p:txBody>
      </p:sp>
      <p:sp>
        <p:nvSpPr>
          <p:cNvPr id="36880" name="Заголовок 1"/>
          <p:cNvSpPr txBox="1">
            <a:spLocks/>
          </p:cNvSpPr>
          <p:nvPr/>
        </p:nvSpPr>
        <p:spPr bwMode="auto">
          <a:xfrm>
            <a:off x="576263" y="5024438"/>
            <a:ext cx="58293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800">
                <a:latin typeface="a_StamperRg&amp;Bt"/>
              </a:rPr>
              <a:t>ведомственные награды</a:t>
            </a:r>
          </a:p>
        </p:txBody>
      </p:sp>
      <p:pic>
        <p:nvPicPr>
          <p:cNvPr id="36881" name="Рисунок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Группа 196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7902" name="Группа 197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08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08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7903" name="Группа 198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191" name="Прямоугольник 190"/>
          <p:cNvSpPr/>
          <p:nvPr/>
        </p:nvSpPr>
        <p:spPr>
          <a:xfrm rot="20632764">
            <a:off x="-3865563" y="6370638"/>
            <a:ext cx="14041438" cy="124936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 rot="20632764">
            <a:off x="-4071938" y="865188"/>
            <a:ext cx="14041438" cy="85883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163513" y="901700"/>
            <a:ext cx="6704013" cy="67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Жукова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отвагу, самоотверженность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личное мужество, проявленные при участии в учениях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маневрах, за отличные показатели в боевой подготовке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4040188" y="1987550"/>
            <a:ext cx="14041438" cy="91916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32764">
            <a:off x="-3127375" y="4422775"/>
            <a:ext cx="14041438" cy="14446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0" name="Прямоугольник 189"/>
          <p:cNvSpPr/>
          <p:nvPr/>
        </p:nvSpPr>
        <p:spPr>
          <a:xfrm rot="20615497">
            <a:off x="-17463" y="6234113"/>
            <a:ext cx="6448426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боевые отличия"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за умелые, инициативные и решительные действия, способствовавшие успешному выполнению боевых задач, за успешное руководство действиями подчиненных при выполнении боевых задач</a:t>
            </a:r>
          </a:p>
        </p:txBody>
      </p:sp>
      <p:sp>
        <p:nvSpPr>
          <p:cNvPr id="192" name="Прямоугольник 191"/>
          <p:cNvSpPr/>
          <p:nvPr/>
        </p:nvSpPr>
        <p:spPr>
          <a:xfrm rot="20615497">
            <a:off x="-79375" y="4759325"/>
            <a:ext cx="6424613" cy="118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воинскую доблесть"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мужество, отвагу и самоотверженность, проявленные при исполнении воинского долга, за отличные показатели в боевой подготовке, полевой (воздушной, морской) выучке, за особые отличия при несении боевой службы и боевого дежурства, на учениях и маневрах</a:t>
            </a:r>
          </a:p>
        </p:txBody>
      </p:sp>
      <p:sp>
        <p:nvSpPr>
          <p:cNvPr id="193" name="Прямоугольник 192"/>
          <p:cNvSpPr/>
          <p:nvPr/>
        </p:nvSpPr>
        <p:spPr>
          <a:xfrm rot="20632764">
            <a:off x="-3875088" y="7886700"/>
            <a:ext cx="14041438" cy="12414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4" name="Прямоугольник 193"/>
          <p:cNvSpPr/>
          <p:nvPr/>
        </p:nvSpPr>
        <p:spPr>
          <a:xfrm rot="20615497">
            <a:off x="-28575" y="7977188"/>
            <a:ext cx="6445250" cy="118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укрепление боевого содружества"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граждане Российской Федерации и иностранные граждане, оказывающие содействие в решении задач, возложенных на Вооруженные Силы Российской Федерации</a:t>
            </a:r>
            <a:r>
              <a:rPr lang="ru-RU" sz="1200" dirty="0">
                <a:solidFill>
                  <a:schemeClr val="tx1"/>
                </a:solidFill>
                <a:latin typeface="a_StamperRg&amp;Bt"/>
              </a:rPr>
              <a:t>.</a:t>
            </a:r>
          </a:p>
        </p:txBody>
      </p:sp>
      <p:sp>
        <p:nvSpPr>
          <p:cNvPr id="195" name="Прямоугольник 194"/>
          <p:cNvSpPr/>
          <p:nvPr/>
        </p:nvSpPr>
        <p:spPr>
          <a:xfrm rot="20632764">
            <a:off x="-3865563" y="3208338"/>
            <a:ext cx="14041438" cy="107315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6" name="Прямоугольник 195"/>
          <p:cNvSpPr/>
          <p:nvPr/>
        </p:nvSpPr>
        <p:spPr>
          <a:xfrm rot="20615497">
            <a:off x="-79375" y="3149600"/>
            <a:ext cx="6499225" cy="1176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ордена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заслуги перед Отечеством"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большой вклад в дело защиты Отечества, успехи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поддержании высокой боевой готовности, укрепление законности и правопорядка, обеспечение государственной безопасности.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112713" y="1992313"/>
            <a:ext cx="6646863" cy="788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Суворова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личное мужество и отвагу, проявленные при участии в учениях и маневрах, а также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отличные показатели в боевой подготовке и полевой выучке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 txBox="1">
            <a:spLocks/>
          </p:cNvSpPr>
          <p:nvPr/>
        </p:nvSpPr>
        <p:spPr bwMode="auto">
          <a:xfrm>
            <a:off x="260350" y="128588"/>
            <a:ext cx="58293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400">
                <a:latin typeface="a_StamperRg&amp;Bt"/>
              </a:rPr>
              <a:t>ЗНАКИ ведомственной ПРИНАДЛЕЖНОСТИ</a:t>
            </a:r>
          </a:p>
        </p:txBody>
      </p:sp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400" y="4384675"/>
            <a:ext cx="174783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/>
          <a:srcRect r="46687"/>
          <a:stretch>
            <a:fillRect/>
          </a:stretch>
        </p:blipFill>
        <p:spPr bwMode="auto">
          <a:xfrm>
            <a:off x="2260600" y="7259638"/>
            <a:ext cx="1303338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Заголовок 1"/>
          <p:cNvSpPr txBox="1">
            <a:spLocks/>
          </p:cNvSpPr>
          <p:nvPr/>
        </p:nvSpPr>
        <p:spPr bwMode="auto">
          <a:xfrm>
            <a:off x="2732088" y="4005263"/>
            <a:ext cx="1409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ВС РФ</a:t>
            </a:r>
          </a:p>
        </p:txBody>
      </p:sp>
      <p:sp>
        <p:nvSpPr>
          <p:cNvPr id="38917" name="Заголовок 1"/>
          <p:cNvSpPr txBox="1">
            <a:spLocks/>
          </p:cNvSpPr>
          <p:nvPr/>
        </p:nvSpPr>
        <p:spPr bwMode="auto">
          <a:xfrm>
            <a:off x="2732088" y="1320800"/>
            <a:ext cx="1409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сф</a:t>
            </a:r>
          </a:p>
        </p:txBody>
      </p:sp>
      <p:sp>
        <p:nvSpPr>
          <p:cNvPr id="38918" name="Заголовок 1"/>
          <p:cNvSpPr txBox="1">
            <a:spLocks/>
          </p:cNvSpPr>
          <p:nvPr/>
        </p:nvSpPr>
        <p:spPr bwMode="auto">
          <a:xfrm>
            <a:off x="742950" y="1952625"/>
            <a:ext cx="14112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зво</a:t>
            </a:r>
          </a:p>
        </p:txBody>
      </p:sp>
      <p:sp>
        <p:nvSpPr>
          <p:cNvPr id="38919" name="Заголовок 1"/>
          <p:cNvSpPr txBox="1">
            <a:spLocks/>
          </p:cNvSpPr>
          <p:nvPr/>
        </p:nvSpPr>
        <p:spPr bwMode="auto">
          <a:xfrm>
            <a:off x="758825" y="5137150"/>
            <a:ext cx="14112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юво</a:t>
            </a:r>
          </a:p>
        </p:txBody>
      </p:sp>
      <p:sp>
        <p:nvSpPr>
          <p:cNvPr id="38920" name="Заголовок 1"/>
          <p:cNvSpPr txBox="1">
            <a:spLocks/>
          </p:cNvSpPr>
          <p:nvPr/>
        </p:nvSpPr>
        <p:spPr bwMode="auto">
          <a:xfrm>
            <a:off x="4740275" y="5194300"/>
            <a:ext cx="14097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вво</a:t>
            </a:r>
          </a:p>
        </p:txBody>
      </p:sp>
      <p:sp>
        <p:nvSpPr>
          <p:cNvPr id="38921" name="Заголовок 1"/>
          <p:cNvSpPr txBox="1">
            <a:spLocks/>
          </p:cNvSpPr>
          <p:nvPr/>
        </p:nvSpPr>
        <p:spPr bwMode="auto">
          <a:xfrm>
            <a:off x="4740275" y="1987550"/>
            <a:ext cx="14097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2000">
                <a:latin typeface="a_StamperRg&amp;Bt"/>
              </a:rPr>
              <a:t>цво</a:t>
            </a:r>
          </a:p>
        </p:txBody>
      </p:sp>
      <p:pic>
        <p:nvPicPr>
          <p:cNvPr id="38922" name="Picture 5"/>
          <p:cNvPicPr>
            <a:picLocks noChangeAspect="1" noChangeArrowheads="1"/>
          </p:cNvPicPr>
          <p:nvPr/>
        </p:nvPicPr>
        <p:blipFill>
          <a:blip r:embed="rId3"/>
          <a:srcRect l="55148"/>
          <a:stretch>
            <a:fillRect/>
          </a:stretch>
        </p:blipFill>
        <p:spPr bwMode="auto">
          <a:xfrm>
            <a:off x="3411538" y="7256463"/>
            <a:ext cx="1096962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Рисунок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Рисунок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" y="2397125"/>
            <a:ext cx="15811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Рисунок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" y="5595938"/>
            <a:ext cx="158115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Рисунок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7250" y="2405063"/>
            <a:ext cx="157956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Рисунок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6363" y="1790700"/>
            <a:ext cx="15811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Рисунок 3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1700" y="5627688"/>
            <a:ext cx="1579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Группа 196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39942" name="Группа 197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0122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12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9943" name="Группа 198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185" name="Прямоугольник 184"/>
          <p:cNvSpPr/>
          <p:nvPr/>
        </p:nvSpPr>
        <p:spPr>
          <a:xfrm rot="20632764">
            <a:off x="-3967163" y="2954338"/>
            <a:ext cx="14041438" cy="162083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74613" y="3406775"/>
            <a:ext cx="6702426" cy="677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СПЕЦИАЛЬНЫЕ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НАРУКАВНЫЕ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ЗНАКИ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ПРЕДНАЗНАЧЕНЫ ДЛЯ РАЗЛИЧИЯ ПО ПРИНАДЛЕЖНОСТИ К ФОРМИРОВАНИЯМ ВООРУЖЕННЫХ СИЛ 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3121025" y="5511800"/>
            <a:ext cx="14043025" cy="14954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55563" y="6110288"/>
            <a:ext cx="6546851" cy="788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ИНДИВИДУАЛЬНЫЙ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ЖЕТОН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АРМЕЙСКОГО ОБРАЗЦА С ЛИЧНЫМ НОМЕРОМ НЕ ТОЛЬКО ПОЗВОЛЯЕТ ИДЕНТИФИЦИРОВАТЬ, НО 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ЯВЛЯЕТСЯ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СТИЛЬНЫМ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АКСЕССУАРОМ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 txBox="1">
            <a:spLocks/>
          </p:cNvSpPr>
          <p:nvPr/>
        </p:nvSpPr>
        <p:spPr bwMode="auto">
          <a:xfrm>
            <a:off x="623888" y="1776413"/>
            <a:ext cx="58293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3600">
                <a:latin typeface="a_StamperRg&amp;Bt"/>
              </a:rPr>
              <a:t>ПРИСОЕДИНЯЙСЯ</a:t>
            </a:r>
            <a:br>
              <a:rPr lang="ru-RU" sz="3600">
                <a:latin typeface="a_StamperRg&amp;Bt"/>
              </a:rPr>
            </a:br>
            <a:r>
              <a:rPr lang="ru-RU" sz="3600">
                <a:latin typeface="a_StamperRg&amp;Bt"/>
              </a:rPr>
              <a:t>К команде вежливых людей</a:t>
            </a:r>
          </a:p>
        </p:txBody>
      </p:sp>
      <p:pic>
        <p:nvPicPr>
          <p:cNvPr id="13314" name="Picture 2" descr="D:\документы\медиа\13.07\scale_1200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121649" y="3032989"/>
            <a:ext cx="4834074" cy="681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  <p:pic>
        <p:nvPicPr>
          <p:cNvPr id="4096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Группа 203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41996" name="Группа 204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2176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17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1997" name="Группа 205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7" name="Овал 206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4" name="Овал 383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5" name="Овал 384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41986" name="Заголовок 1"/>
          <p:cNvSpPr txBox="1">
            <a:spLocks/>
          </p:cNvSpPr>
          <p:nvPr/>
        </p:nvSpPr>
        <p:spPr bwMode="auto">
          <a:xfrm>
            <a:off x="549275" y="301625"/>
            <a:ext cx="58293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/>
            <a:r>
              <a:rPr lang="ru-RU" sz="3600">
                <a:latin typeface="a_StamperRg&amp;Bt"/>
              </a:rPr>
              <a:t>Мы тебя ждем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628775" y="9010650"/>
            <a:ext cx="4273550" cy="627063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1943100" y="8631238"/>
            <a:ext cx="4275138" cy="627062"/>
          </a:xfrm>
          <a:prstGeom prst="parallelogram">
            <a:avLst>
              <a:gd name="adj" fmla="val 47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2316163" y="8172450"/>
            <a:ext cx="4273550" cy="627063"/>
          </a:xfrm>
          <a:prstGeom prst="parallelogram">
            <a:avLst>
              <a:gd name="adj" fmla="val 417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225675" y="8809038"/>
            <a:ext cx="2767013" cy="36988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www.reserv.mil.ru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1638" y="8355013"/>
            <a:ext cx="3024187" cy="2762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4" charset="0"/>
              </a:rPr>
              <a:t>КОМАНДА ВЕЖЛИВЫХ ЛЮДЕЙ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9138" y="9285288"/>
            <a:ext cx="3024187" cy="2762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/>
            <a:r>
              <a:rPr lang="ru-RU" b="1" i="1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4" charset="0"/>
              </a:rPr>
              <a:t>НАСТОЯЩИЕ ПАТРИОТЫ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392113" y="5673725"/>
            <a:ext cx="5811837" cy="2014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С ПЕРЕЧНЕМ ДОЛЖНОСТЕЙ </a:t>
            </a:r>
            <a:b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</a:b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и ВОИНСКИХ ЧАСТЕЙ можно ознакомиться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на сайте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latin typeface="a_StamperRg&amp;Bt" panose="040F0703050807070607" pitchFamily="82" charset="-52"/>
                <a:ea typeface="+mj-ea"/>
                <a:cs typeface="+mj-cs"/>
              </a:rPr>
              <a:t>http://www. reserv.mil.ru</a:t>
            </a:r>
            <a:endParaRPr lang="ru-RU" sz="2500" dirty="0">
              <a:latin typeface="a_StamperRg&amp;Bt" panose="040F0703050807070607" pitchFamily="82" charset="-52"/>
              <a:ea typeface="+mj-ea"/>
              <a:cs typeface="+mj-cs"/>
            </a:endParaRPr>
          </a:p>
        </p:txBody>
      </p:sp>
      <p:pic>
        <p:nvPicPr>
          <p:cNvPr id="41994" name="Рисунок 14"/>
          <p:cNvPicPr>
            <a:picLocks noChangeAspect="1"/>
          </p:cNvPicPr>
          <p:nvPr/>
        </p:nvPicPr>
        <p:blipFill>
          <a:blip r:embed="rId5"/>
          <a:srcRect b="6183"/>
          <a:stretch>
            <a:fillRect/>
          </a:stretch>
        </p:blipFill>
        <p:spPr bwMode="auto">
          <a:xfrm>
            <a:off x="184150" y="8553450"/>
            <a:ext cx="12287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D:\документы\медиа\13.07\45030894408024228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332656" y="1029709"/>
            <a:ext cx="6019800" cy="451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7"/>
          <p:cNvPicPr>
            <a:picLocks noChangeAspect="1"/>
          </p:cNvPicPr>
          <p:nvPr/>
        </p:nvPicPr>
        <p:blipFill>
          <a:blip r:embed="rId2"/>
          <a:srcRect l="137" r="61041"/>
          <a:stretch>
            <a:fillRect/>
          </a:stretch>
        </p:blipFill>
        <p:spPr bwMode="auto">
          <a:xfrm>
            <a:off x="0" y="-31750"/>
            <a:ext cx="6858000" cy="99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-36513" y="7256463"/>
            <a:ext cx="6894513" cy="264953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442439" y="7775828"/>
            <a:ext cx="6154913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235" name="Прямоугольник 234"/>
          <p:cNvSpPr/>
          <p:nvPr/>
        </p:nvSpPr>
        <p:spPr>
          <a:xfrm>
            <a:off x="1802278" y="7185248"/>
            <a:ext cx="32800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  <a:cs typeface="+mn-cs"/>
              </a:rPr>
              <a:t>ПРОЕКТ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0" y="387460"/>
            <a:ext cx="6858000" cy="67710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ПАТРИОТЫ РОССИИ</a:t>
            </a:r>
          </a:p>
        </p:txBody>
      </p:sp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3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4813" y="3944938"/>
            <a:ext cx="3409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Группа 2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16397" name="Группа 1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16577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57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398" name="Группа 19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1" name="Овал 20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1" name="Овал 100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8" name="Овал 107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4" name="Овал 133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5" name="Овал 134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6" name="Овал 135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7" name="Овал 136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8" name="Овал 137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9" name="Овал 138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0" name="Овал 139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2" name="Овал 141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3" name="Овал 142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4" name="Овал 143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5" name="Овал 144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6" name="Овал 145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8" name="Овал 147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9" name="Овал 148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0" name="Овал 149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1" name="Овал 150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4" name="Овал 153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5" name="Овал 154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8" name="Овал 157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9" name="Овал 158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0" name="Овал 159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1" name="Овал 160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2" name="Овал 161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3" name="Овал 162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4" name="Овал 163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5" name="Овал 164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6" name="Овал 165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7" name="Овал 166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8" name="Овал 167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1" name="Овал 170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2" name="Овал 171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3" name="Овал 172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4" name="Овал 173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5" name="Овал 174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6" name="Овал 175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7" name="Овал 176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8" name="Овал 177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9" name="Овал 178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0" name="Овал 179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1" name="Овал 180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2" name="Овал 181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3" name="Овал 182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4" name="Овал 183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5" name="Овал 184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6" name="Овал 185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7" name="Овал 186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8" name="Овал 187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9" name="Овал 188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0" name="Овал 189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1" name="Овал 190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-963613" y="306388"/>
            <a:ext cx="8280401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УНИКАЛЬНАЯ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ВОЗМОЖНОСТЬ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6275" y="6373813"/>
            <a:ext cx="236696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ПОЛУЧИТЬ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3075"/>
            <a:ext cx="6338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ДОПОЛНИТЕЛЬНОЕ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ОБРАЗОВАНИЕ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ФИНАНСОВОЕ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 СТИМУЛИРОВАНИЕ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КВАЛИФИЦИРОВАННОЕ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МЕДИЦИНСКОЕ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ОБСЛУЖИВАНИЕ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3388" y="4151313"/>
            <a:ext cx="285432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ПРИОБРЕСТИ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1113" y="4665663"/>
            <a:ext cx="6088063" cy="181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ОТЛИЧНУЮ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ФИЗИЧЕСКУЮ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ФОРМУ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НАВЫКИ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ОБРАЩЕНИЯ С УНИКАЛЬНЫМИ ВИДАМИ ОРУЖИЯ И УПРАВЛЕНИЯ РАЗЛИЧНОЙ ТЕХНИКОЙ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ВЕРНЫХ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ДРУЗЕЙ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И НЕЗАБЫВАЕМЫЕ ВПЕЧАТЛЕНИЯ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3300" y="2679700"/>
            <a:ext cx="4252913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ПРИНЯТЬ УЧАСТИЕ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30163" y="3165475"/>
            <a:ext cx="64341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В КРУПНОМАСШТАБНЫХ, ЗАХВАТЫВАЮЩИХ ДУХ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МАНЕВРАХ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, УЧЕНИЯХ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АРМЕЙСКИХ ИГРАХ </a:t>
            </a:r>
          </a:p>
        </p:txBody>
      </p:sp>
      <p:sp>
        <p:nvSpPr>
          <p:cNvPr id="200" name="Прямоугольник 199"/>
          <p:cNvSpPr/>
          <p:nvPr/>
        </p:nvSpPr>
        <p:spPr>
          <a:xfrm>
            <a:off x="-30163" y="8548688"/>
            <a:ext cx="6434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РАЗНООБРАЗНЫЕ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, ПОТРЯСАЮЩЕЙ КРАСОТЫ 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ПЕЙЗАЖИ НАШЕЙ СТРАНЫ</a:t>
            </a:r>
          </a:p>
        </p:txBody>
      </p:sp>
      <p:sp>
        <p:nvSpPr>
          <p:cNvPr id="201" name="Прямоугольник 200"/>
          <p:cNvSpPr/>
          <p:nvPr/>
        </p:nvSpPr>
        <p:spPr>
          <a:xfrm>
            <a:off x="2125663" y="8029575"/>
            <a:ext cx="200977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УВИДЕТЬ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5986923" y="8297306"/>
            <a:ext cx="25038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,</a:t>
            </a:r>
          </a:p>
        </p:txBody>
      </p:sp>
      <p:sp>
        <p:nvSpPr>
          <p:cNvPr id="204" name="Прямоугольник 203"/>
          <p:cNvSpPr/>
          <p:nvPr/>
        </p:nvSpPr>
        <p:spPr>
          <a:xfrm>
            <a:off x="-61913" y="882650"/>
            <a:ext cx="643413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РЕАЛИЗОВАТЬ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СВОИ АМБИЦИИ, ПОКАЗАТЬ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УМЕНИЯ,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ДОБИТЬСЯ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 ОБЩЕСТВЕННОГО ПРИЗНАНИЯ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ПРИНЕСТИ ПОЛЬЗУ РОДИНЕ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ДОКАЗАТЬ СЕБЕ И БЛИЗКИМ,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ЧТО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  <a:cs typeface="+mn-cs"/>
              </a:rPr>
              <a:t>ТЫ МОЖЕШЬ БОЛЬШЕ…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 rotWithShape="1">
          <a:blip r:embed="rId2">
            <a:extLst/>
          </a:blip>
          <a:srcRect t="14165" b="2958"/>
          <a:stretch/>
        </p:blipFill>
        <p:spPr>
          <a:xfrm>
            <a:off x="980728" y="128464"/>
            <a:ext cx="576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1" name="Picture 3" descr="D:\документы\медиа\13.07\DSC06990-550(2).jpg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b="12113"/>
          <a:stretch/>
        </p:blipFill>
        <p:spPr bwMode="auto">
          <a:xfrm>
            <a:off x="175011" y="3477176"/>
            <a:ext cx="4910173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172" name="Picture 4" descr="D:\документы\медиа\13.07\SAV_6535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340768" y="6789544"/>
            <a:ext cx="5380921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2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Группа 189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18440" name="Группа 190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18620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621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441" name="Группа 191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838" y="479425"/>
            <a:ext cx="14041438" cy="244951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650" y="6731000"/>
            <a:ext cx="14041438" cy="24479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113" y="3470275"/>
            <a:ext cx="14041438" cy="244792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607925">
            <a:off x="155575" y="3706813"/>
            <a:ext cx="6964363" cy="224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Лучшие из лучших смогут бросить </a:t>
            </a:r>
            <a:r>
              <a:rPr lang="ru-RU" dirty="0">
                <a:solidFill>
                  <a:srgbClr val="FF0000"/>
                </a:solidFill>
              </a:rPr>
              <a:t>вызов</a:t>
            </a:r>
            <a:r>
              <a:rPr lang="ru-RU" dirty="0"/>
              <a:t> асам на гоночных трассах и полигонах ежегодных </a:t>
            </a:r>
            <a:r>
              <a:rPr lang="ru-RU" dirty="0">
                <a:solidFill>
                  <a:srgbClr val="FF0000"/>
                </a:solidFill>
              </a:rPr>
              <a:t>Армейских Игр</a:t>
            </a: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163" y="7046913"/>
            <a:ext cx="6962775" cy="181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Десантирование</a:t>
            </a:r>
            <a:r>
              <a:rPr lang="ru-RU" dirty="0"/>
              <a:t> из боевой техники, </a:t>
            </a:r>
            <a:r>
              <a:rPr lang="ru-RU" dirty="0">
                <a:solidFill>
                  <a:srgbClr val="FF0000"/>
                </a:solidFill>
              </a:rPr>
              <a:t>прыжки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 парашютом</a:t>
            </a:r>
            <a:r>
              <a:rPr lang="ru-RU" dirty="0"/>
              <a:t> и погружение под воду </a:t>
            </a:r>
          </a:p>
        </p:txBody>
      </p:sp>
      <p:sp>
        <p:nvSpPr>
          <p:cNvPr id="3" name="TextBox 2"/>
          <p:cNvSpPr txBox="1"/>
          <p:nvPr/>
        </p:nvSpPr>
        <p:spPr>
          <a:xfrm rot="20544549">
            <a:off x="-201613" y="41275"/>
            <a:ext cx="6962776" cy="341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lvl="0" algn="ctr">
              <a:defRPr sz="36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Получение навыков </a:t>
            </a:r>
            <a:r>
              <a:rPr lang="ru-RU" sz="2800" dirty="0">
                <a:solidFill>
                  <a:srgbClr val="FF0000"/>
                </a:solidFill>
              </a:rPr>
              <a:t>экстремального</a:t>
            </a:r>
            <a:r>
              <a:rPr lang="ru-RU" sz="2800" dirty="0"/>
              <a:t> вождения боевой техники и </a:t>
            </a:r>
            <a:r>
              <a:rPr lang="ru-RU" sz="2800" dirty="0">
                <a:solidFill>
                  <a:srgbClr val="FF0000"/>
                </a:solidFill>
              </a:rPr>
              <a:t>стрельбы</a:t>
            </a:r>
            <a:r>
              <a:rPr lang="ru-RU" sz="2800" dirty="0"/>
              <a:t> из всех видов оружия днем и ночью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3448" y="-274252"/>
            <a:ext cx="8547378" cy="56592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19472" y="4520952"/>
            <a:ext cx="9923992" cy="5573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C:\Users\gomu-16\Desktop\me.jpeg"/>
          <p:cNvPicPr/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-835074" y="2864768"/>
            <a:ext cx="5323205" cy="39922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46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Группа 189"/>
          <p:cNvGrpSpPr>
            <a:grpSpLocks/>
          </p:cNvGrpSpPr>
          <p:nvPr/>
        </p:nvGrpSpPr>
        <p:grpSpPr bwMode="auto">
          <a:xfrm>
            <a:off x="5661025" y="-46038"/>
            <a:ext cx="1252538" cy="9967913"/>
            <a:chOff x="5661248" y="-46489"/>
            <a:chExt cx="1252531" cy="9968041"/>
          </a:xfrm>
        </p:grpSpPr>
        <p:grpSp>
          <p:nvGrpSpPr>
            <p:cNvPr id="20488" name="Группа 190"/>
            <p:cNvGrpSpPr>
              <a:grpSpLocks/>
            </p:cNvGrpSpPr>
            <p:nvPr/>
          </p:nvGrpSpPr>
          <p:grpSpPr bwMode="auto"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20668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69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489" name="Группа 191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0568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1886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13462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107747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10250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97111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91713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85998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80759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75362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70123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64408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5901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55200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49803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44088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38849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3345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280541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22339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17100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11702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6463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74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-46489"/>
                <a:ext cx="79375" cy="7620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48084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42686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3697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31574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2633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20937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15222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209984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204586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991888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9347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88234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84424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790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7331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67914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62675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572783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51563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46324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40926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35529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129814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124575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71911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66672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60957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5555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501620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44923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39208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338106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28571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231741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17459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120615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308251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30301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971388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919000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865024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81263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75548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70150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64753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59514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2537995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2484020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99230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9399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882762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828787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776399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72242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66527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61129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55890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504933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447782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95394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355706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30331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24616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192192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13980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4085827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4028676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974701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922313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44" y="386833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44" y="3811187"/>
                <a:ext cx="79375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169" y="37730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24009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1861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12896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607499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60226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96862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91147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85908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8051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75113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9398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6415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60349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54952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49237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43839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38600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33203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27488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22249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16851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3869" y="511454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505739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519" y="500500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53074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47835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42120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367232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3148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26086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20371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14974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709735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7043378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986227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93383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89415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84176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78461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730636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67824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62427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5671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513146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460758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406782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6349631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629724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77060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716625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65947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6070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553110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500722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44357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38959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33562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283231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22608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172105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13400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8080029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8022878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970490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916514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8641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80697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752999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699024"/>
                <a:ext cx="80963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64663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7589485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7535510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973803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91982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3869" y="8862677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3869" y="8808701"/>
                <a:ext cx="80963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4542" y="8902364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405" y="8883314"/>
                <a:ext cx="79375" cy="7778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8680" y="8865852"/>
                <a:ext cx="80962" cy="7778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542" y="8848388"/>
                <a:ext cx="79375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2816" y="8830926"/>
                <a:ext cx="80963" cy="762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89363" y="815975"/>
            <a:ext cx="14041438" cy="17145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27400" y="6273800"/>
            <a:ext cx="14041438" cy="268287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97250" y="3556000"/>
            <a:ext cx="14043025" cy="171767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41325" y="3778250"/>
            <a:ext cx="7232650" cy="1512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ГОСУДАРСТВЕННЫМИ И ВЕДОМСТВЕННЫМИ НАГРАДАМИ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47625" y="6970713"/>
            <a:ext cx="6934200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УЧАСТИЕ В ПАРАДАХ, ПРОВОДИМЫХ на главных площадях Городов РОССИЙСКОЙ ФЕДЕРАЦИИ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КРАСНОЙ ПЛОЩАДИ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6988" y="908050"/>
            <a:ext cx="6935788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Карьерный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РОСТ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В ТОМ ЧИСЛЕ ПРИСВОЕНИЕ сержантских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ОФИЦЕРСКИХ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ЗВАНИЙ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640" y="128463"/>
            <a:ext cx="5171876" cy="387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736" y="6603178"/>
            <a:ext cx="5756535" cy="323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988" y="26988"/>
            <a:ext cx="1468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-4916445" y="6503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 rot="20737983">
            <a:off x="-2940050" y="3471863"/>
            <a:ext cx="14041438" cy="32400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40319">
            <a:off x="68263" y="3638550"/>
            <a:ext cx="6935787" cy="324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упрощенное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поступление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 военную службу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контракту, в том числе на должности офицерского состава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рекомендациям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соответствующих командиров(начальников)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Прямоугольник 371"/>
          <p:cNvSpPr/>
          <p:nvPr/>
        </p:nvSpPr>
        <p:spPr>
          <a:xfrm rot="16200000">
            <a:off x="-1025525" y="2312988"/>
            <a:ext cx="9148763" cy="535463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30" name="Заголовок 1"/>
          <p:cNvSpPr txBox="1">
            <a:spLocks/>
          </p:cNvSpPr>
          <p:nvPr/>
        </p:nvSpPr>
        <p:spPr bwMode="auto">
          <a:xfrm rot="-5400000">
            <a:off x="-3954462" y="4505325"/>
            <a:ext cx="8916987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5776" tIns="62888" rIns="125776" bIns="62888" anchor="ctr"/>
          <a:lstStyle/>
          <a:p>
            <a:pPr algn="ctr">
              <a:lnSpc>
                <a:spcPct val="80000"/>
              </a:lnSpc>
            </a:pPr>
            <a:r>
              <a:rPr lang="ru-RU" sz="2400">
                <a:solidFill>
                  <a:srgbClr val="000000"/>
                </a:solidFill>
                <a:latin typeface="a_StamperRg&amp;Bt"/>
              </a:rPr>
              <a:t>Предлагаемое увеличение предельного возраста пребывания в резерве</a:t>
            </a:r>
          </a:p>
        </p:txBody>
      </p:sp>
      <p:sp>
        <p:nvSpPr>
          <p:cNvPr id="371" name="Прямоугольник 370"/>
          <p:cNvSpPr/>
          <p:nvPr/>
        </p:nvSpPr>
        <p:spPr>
          <a:xfrm rot="16200000">
            <a:off x="9189244" y="-2191544"/>
            <a:ext cx="4610100" cy="9069388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73" name="Таблица 372"/>
          <p:cNvGraphicFramePr>
            <a:graphicFrameLocks noGrp="1"/>
          </p:cNvGraphicFramePr>
          <p:nvPr/>
        </p:nvGraphicFramePr>
        <p:xfrm>
          <a:off x="6959600" y="28575"/>
          <a:ext cx="9064625" cy="4611688"/>
        </p:xfrm>
        <a:graphic>
          <a:graphicData uri="http://schemas.openxmlformats.org/drawingml/2006/table">
            <a:tbl>
              <a:tblPr/>
              <a:tblGrid>
                <a:gridCol w="3146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4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6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233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7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0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2572" name="Группа 373"/>
          <p:cNvGrpSpPr>
            <a:grpSpLocks/>
          </p:cNvGrpSpPr>
          <p:nvPr/>
        </p:nvGrpSpPr>
        <p:grpSpPr bwMode="auto">
          <a:xfrm>
            <a:off x="10552113" y="1333500"/>
            <a:ext cx="223837" cy="195263"/>
            <a:chOff x="-684707" y="2855222"/>
            <a:chExt cx="224514" cy="195122"/>
          </a:xfrm>
        </p:grpSpPr>
        <p:cxnSp>
          <p:nvCxnSpPr>
            <p:cNvPr id="375" name="Прямая соединительная линия 374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3" name="Группа 376"/>
          <p:cNvGrpSpPr>
            <a:grpSpLocks/>
          </p:cNvGrpSpPr>
          <p:nvPr/>
        </p:nvGrpSpPr>
        <p:grpSpPr bwMode="auto">
          <a:xfrm>
            <a:off x="11999913" y="1339850"/>
            <a:ext cx="225425" cy="193675"/>
            <a:chOff x="-684707" y="2855222"/>
            <a:chExt cx="224514" cy="195122"/>
          </a:xfrm>
        </p:grpSpPr>
        <p:cxnSp>
          <p:nvCxnSpPr>
            <p:cNvPr id="378" name="Прямая соединительная линия 377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4" name="Группа 379"/>
          <p:cNvGrpSpPr>
            <a:grpSpLocks/>
          </p:cNvGrpSpPr>
          <p:nvPr/>
        </p:nvGrpSpPr>
        <p:grpSpPr bwMode="auto">
          <a:xfrm>
            <a:off x="14957425" y="2081213"/>
            <a:ext cx="223838" cy="195262"/>
            <a:chOff x="-684707" y="2855222"/>
            <a:chExt cx="224514" cy="195122"/>
          </a:xfrm>
        </p:grpSpPr>
        <p:cxnSp>
          <p:nvCxnSpPr>
            <p:cNvPr id="381" name="Прямая соединительная линия 380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5" name="Группа 382"/>
          <p:cNvGrpSpPr>
            <a:grpSpLocks/>
          </p:cNvGrpSpPr>
          <p:nvPr/>
        </p:nvGrpSpPr>
        <p:grpSpPr bwMode="auto">
          <a:xfrm>
            <a:off x="13439775" y="1339850"/>
            <a:ext cx="225425" cy="195263"/>
            <a:chOff x="-684707" y="2855222"/>
            <a:chExt cx="224514" cy="195122"/>
          </a:xfrm>
        </p:grpSpPr>
        <p:cxnSp>
          <p:nvCxnSpPr>
            <p:cNvPr id="384" name="Прямая соединительная линия 38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6" name="Группа 385"/>
          <p:cNvGrpSpPr>
            <a:grpSpLocks/>
          </p:cNvGrpSpPr>
          <p:nvPr/>
        </p:nvGrpSpPr>
        <p:grpSpPr bwMode="auto">
          <a:xfrm>
            <a:off x="14957425" y="1333500"/>
            <a:ext cx="223838" cy="195263"/>
            <a:chOff x="-684707" y="2855222"/>
            <a:chExt cx="224514" cy="195122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77" name="Группа 388"/>
          <p:cNvGrpSpPr>
            <a:grpSpLocks/>
          </p:cNvGrpSpPr>
          <p:nvPr/>
        </p:nvGrpSpPr>
        <p:grpSpPr bwMode="auto">
          <a:xfrm>
            <a:off x="14957425" y="2833688"/>
            <a:ext cx="223838" cy="193675"/>
            <a:chOff x="-684707" y="2855222"/>
            <a:chExt cx="224514" cy="195122"/>
          </a:xfrm>
        </p:grpSpPr>
        <p:cxnSp>
          <p:nvCxnSpPr>
            <p:cNvPr id="390" name="Прямая соединительная линия 38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Прямоугольник 391"/>
          <p:cNvSpPr/>
          <p:nvPr/>
        </p:nvSpPr>
        <p:spPr>
          <a:xfrm>
            <a:off x="11582400" y="704850"/>
            <a:ext cx="1447800" cy="3935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2579" name="Группа 392"/>
          <p:cNvGrpSpPr>
            <a:grpSpLocks/>
          </p:cNvGrpSpPr>
          <p:nvPr/>
        </p:nvGrpSpPr>
        <p:grpSpPr bwMode="auto">
          <a:xfrm>
            <a:off x="14935200" y="3746500"/>
            <a:ext cx="223838" cy="195263"/>
            <a:chOff x="-684707" y="2855222"/>
            <a:chExt cx="224514" cy="195122"/>
          </a:xfrm>
        </p:grpSpPr>
        <p:cxnSp>
          <p:nvCxnSpPr>
            <p:cNvPr id="394" name="Прямая соединительная линия 39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8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406400"/>
            <a:ext cx="5418137" cy="914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81" name="Группа 187"/>
          <p:cNvGrpSpPr>
            <a:grpSpLocks/>
          </p:cNvGrpSpPr>
          <p:nvPr/>
        </p:nvGrpSpPr>
        <p:grpSpPr bwMode="auto">
          <a:xfrm>
            <a:off x="5661025" y="-46038"/>
            <a:ext cx="1252538" cy="9953626"/>
            <a:chOff x="5661248" y="-46489"/>
            <a:chExt cx="1252531" cy="9953546"/>
          </a:xfrm>
        </p:grpSpPr>
        <p:grpSp>
          <p:nvGrpSpPr>
            <p:cNvPr id="22582" name="Группа 188"/>
            <p:cNvGrpSpPr>
              <a:grpSpLocks/>
            </p:cNvGrpSpPr>
            <p:nvPr/>
          </p:nvGrpSpPr>
          <p:grpSpPr bwMode="auto">
            <a:xfrm>
              <a:off x="5661248" y="8823965"/>
              <a:ext cx="1030169" cy="1083092"/>
              <a:chOff x="7058066" y="6180071"/>
              <a:chExt cx="1030169" cy="1083092"/>
            </a:xfrm>
          </p:grpSpPr>
          <p:pic>
            <p:nvPicPr>
              <p:cNvPr id="22762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763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058066" y="6180071"/>
                <a:ext cx="1030169" cy="1083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2583" name="Группа 189"/>
            <p:cNvGrpSpPr>
              <a:grpSpLocks/>
            </p:cNvGrpSpPr>
            <p:nvPr/>
          </p:nvGrpSpPr>
          <p:grpSpPr bwMode="auto"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0568" y="8919640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44" y="118857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44" y="1134603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44" y="1077453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44" y="102506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44" y="97109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44" y="917116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44" y="85996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44" y="807580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44" y="75360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44" y="70121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44" y="64406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44" y="59009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44" y="55199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44" y="498020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44" y="440870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44" y="38848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44" y="3345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44" y="280534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44" y="223385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44" y="17099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44" y="117023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44" y="64636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44" y="748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44" y="-46489"/>
                <a:ext cx="79375" cy="762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44" y="248079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44" y="242681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44" y="236966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44" y="2315693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44" y="226330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44" y="2209331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44" y="2152181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44" y="209979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44" y="2045820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44" y="199184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44" y="193469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44" y="18823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44" y="18442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44" y="179023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44" y="173308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44" y="1679110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44" y="162672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44" y="1572749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44" y="1515599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44" y="146321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44" y="140923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44" y="1355263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44" y="1298113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44" y="124572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44" y="3719032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44" y="366664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44" y="360949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44" y="3555520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44" y="3501546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44" y="344915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44" y="33920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44" y="3338035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44" y="328564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44" y="3231673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44" y="3174523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44" y="3120549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44" y="308244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44" y="303006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44" y="2971325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44" y="291893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44" y="2864964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44" y="2812576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44" y="275542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44" y="270145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44" y="264747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44" y="259509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44" y="253794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44" y="2483967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44" y="4992197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44" y="493980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44" y="4882659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44" y="4828685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44" y="477629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44" y="472232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44" y="4665174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44" y="4611200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44" y="4558812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44" y="450483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44" y="4447688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44" y="439530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44" y="4355614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44" y="4303227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44" y="4246078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44" y="4192103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44" y="4139715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44" y="408574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44" y="4028591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44" y="397461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44" y="3922230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44" y="386825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44" y="3811106"/>
                <a:ext cx="79375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169" y="3773006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3869" y="623996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3869" y="618598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3869" y="612883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3869" y="6074863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3869" y="602247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3869" y="5968501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3869" y="5911351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3869" y="585896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3869" y="5804990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3869" y="5751015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3869" y="5693866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3869" y="5641478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3869" y="5603379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3869" y="5549404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3869" y="549225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3869" y="5438280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3869" y="538589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3869" y="5331919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3869" y="5274769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3869" y="522238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3869" y="516840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3869" y="5114433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3869" y="5057283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519" y="500489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3869" y="7530588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3869" y="747820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3869" y="742105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3869" y="7367078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3869" y="7314690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3869" y="726071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3869" y="720356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3869" y="7149591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3869" y="709720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3869" y="7043230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3869" y="6986081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3869" y="693369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3869" y="6894006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3869" y="6841619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3869" y="6784469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3869" y="6730495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3869" y="6678108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3869" y="662413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3869" y="6566984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3869" y="6513009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3869" y="6460622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3869" y="6406647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3869" y="6349498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3869" y="629711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3869" y="877041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3869" y="8716442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3869" y="8659292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3869" y="860690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3869" y="8552930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3869" y="850054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3869" y="8443394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3869" y="8389419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3869" y="8335445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3869" y="828305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3869" y="8225908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3869" y="8171933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3869" y="813383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3869" y="8079859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3869" y="8022709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3869" y="7970323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3869" y="7916348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3869" y="786396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3869" y="780681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3869" y="775283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3869" y="7698862"/>
                <a:ext cx="80963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3869" y="764647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3869" y="7589326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3869" y="7535351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3869" y="8973615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3869" y="8919640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3869" y="886249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3869" y="8808516"/>
                <a:ext cx="80963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4542" y="8902177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405" y="8883127"/>
                <a:ext cx="79375" cy="777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8680" y="8865665"/>
                <a:ext cx="80962" cy="7778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542" y="8848203"/>
                <a:ext cx="79375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2816" y="8830741"/>
                <a:ext cx="80963" cy="7619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896</Words>
  <Application>Microsoft Office PowerPoint</Application>
  <PresentationFormat>Лист A4 (210x297 мм)</PresentationFormat>
  <Paragraphs>199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1" baseType="lpstr">
      <vt:lpstr>a_StamperRg&amp;Bt</vt:lpstr>
      <vt:lpstr>Aharoni</vt:lpstr>
      <vt:lpstr>Aparajita</vt:lpstr>
      <vt:lpstr>Arial</vt:lpstr>
      <vt:lpstr>Arial Black</vt:lpstr>
      <vt:lpstr>Arial Narrow</vt:lpstr>
      <vt:lpstr>Calibri</vt:lpstr>
      <vt:lpstr>Impact</vt:lpstr>
      <vt:lpstr>KaiTi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оружие</vt:lpstr>
      <vt:lpstr>Презентация PowerPoint</vt:lpstr>
      <vt:lpstr>Презентация PowerPoint</vt:lpstr>
      <vt:lpstr>Презентация PowerPoint</vt:lpstr>
      <vt:lpstr>БОЕВАЯ ПОДГОТОВКА расход боеприпасов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Элемент</cp:lastModifiedBy>
  <cp:revision>152</cp:revision>
  <cp:lastPrinted>2022-01-24T07:05:35Z</cp:lastPrinted>
  <dcterms:created xsi:type="dcterms:W3CDTF">2021-07-14T06:27:50Z</dcterms:created>
  <dcterms:modified xsi:type="dcterms:W3CDTF">2022-08-04T02:22:15Z</dcterms:modified>
</cp:coreProperties>
</file>